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Extra Bold"/>
      <p:regular r:id="rId15"/>
    </p:embeddedFont>
    <p:embeddedFont>
      <p:font typeface="Syne"/>
      <p:regular r:id="rId16"/>
    </p:embeddedFont>
    <p:embeddedFont>
      <p:font typeface="Syne"/>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82748"/>
            <a:ext cx="7556421" cy="2835116"/>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Salary Prediction with Linear Regression</a:t>
            </a:r>
            <a:endParaRPr lang="en-US" sz="4450" dirty="0"/>
          </a:p>
        </p:txBody>
      </p:sp>
      <p:sp>
        <p:nvSpPr>
          <p:cNvPr id="4" name="Text 1"/>
          <p:cNvSpPr/>
          <p:nvPr/>
        </p:nvSpPr>
        <p:spPr>
          <a:xfrm>
            <a:off x="793790" y="5158026"/>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This presentation explores the development and deployment of a machine learning model for salary prediction using linear regression. The model is built using Python and deployed with Streamlit for user interaction.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7665006" cy="708779"/>
          </a:xfrm>
          <a:prstGeom prst="rect">
            <a:avLst/>
          </a:prstGeom>
          <a:noFill/>
          <a:ln/>
        </p:spPr>
        <p:txBody>
          <a:bodyPr wrap="non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Project Overview</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Objective</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Develop a predictive model to estimate salaries based on education, experience, and job title.</a:t>
            </a:r>
            <a:endParaRPr lang="en-US" sz="1750" dirty="0"/>
          </a:p>
        </p:txBody>
      </p:sp>
      <p:sp>
        <p:nvSpPr>
          <p:cNvPr id="5" name="Text 3"/>
          <p:cNvSpPr/>
          <p:nvPr/>
        </p:nvSpPr>
        <p:spPr>
          <a:xfrm>
            <a:off x="5332928" y="3815715"/>
            <a:ext cx="3007995"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Methodology</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Utilize linear regression to create a machine learning model for salary prediction.</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Deployment</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Deploy the model using Streamlit to provide an interactive user interface for salary predictions.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519" y="900589"/>
            <a:ext cx="6647259" cy="648653"/>
          </a:xfrm>
          <a:prstGeom prst="rect">
            <a:avLst/>
          </a:prstGeom>
          <a:noFill/>
          <a:ln/>
        </p:spPr>
        <p:txBody>
          <a:bodyPr wrap="none" lIns="0" tIns="0" rIns="0" bIns="0" rtlCol="0" anchor="t"/>
          <a:lstStyle/>
          <a:p>
            <a:pPr indent="0" marL="0">
              <a:lnSpc>
                <a:spcPts val="5100"/>
              </a:lnSpc>
              <a:buNone/>
            </a:pPr>
            <a:r>
              <a:rPr lang="en-US" sz="4050" b="1" dirty="0">
                <a:solidFill>
                  <a:srgbClr val="F0F4F1"/>
                </a:solidFill>
                <a:latin typeface="Syne Extra Bold" pitchFamily="34" charset="0"/>
                <a:ea typeface="Syne Extra Bold" pitchFamily="34" charset="-122"/>
                <a:cs typeface="Syne Extra Bold" pitchFamily="34" charset="-120"/>
              </a:rPr>
              <a:t>Technical Stack</a:t>
            </a:r>
            <a:endParaRPr lang="en-US" sz="4050" dirty="0"/>
          </a:p>
        </p:txBody>
      </p:sp>
      <p:sp>
        <p:nvSpPr>
          <p:cNvPr id="4" name="Shape 1"/>
          <p:cNvSpPr/>
          <p:nvPr/>
        </p:nvSpPr>
        <p:spPr>
          <a:xfrm>
            <a:off x="726519" y="1860590"/>
            <a:ext cx="7690961" cy="1211461"/>
          </a:xfrm>
          <a:prstGeom prst="roundRect">
            <a:avLst>
              <a:gd name="adj" fmla="val 7197"/>
            </a:avLst>
          </a:prstGeom>
          <a:solidFill>
            <a:srgbClr val="547808"/>
          </a:solidFill>
          <a:ln w="7620">
            <a:solidFill>
              <a:srgbClr val="6D9121"/>
            </a:solidFill>
            <a:prstDash val="solid"/>
          </a:ln>
        </p:spPr>
      </p:sp>
      <p:sp>
        <p:nvSpPr>
          <p:cNvPr id="5" name="Text 2"/>
          <p:cNvSpPr/>
          <p:nvPr/>
        </p:nvSpPr>
        <p:spPr>
          <a:xfrm>
            <a:off x="941665" y="2075736"/>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FFFFFF"/>
                </a:solidFill>
                <a:latin typeface="Syne Extra Bold" pitchFamily="34" charset="0"/>
                <a:ea typeface="Syne Extra Bold" pitchFamily="34" charset="-122"/>
                <a:cs typeface="Syne Extra Bold" pitchFamily="34" charset="-120"/>
              </a:rPr>
              <a:t>Python</a:t>
            </a:r>
            <a:endParaRPr lang="en-US" sz="2000" dirty="0"/>
          </a:p>
        </p:txBody>
      </p:sp>
      <p:sp>
        <p:nvSpPr>
          <p:cNvPr id="6" name="Text 3"/>
          <p:cNvSpPr/>
          <p:nvPr/>
        </p:nvSpPr>
        <p:spPr>
          <a:xfrm>
            <a:off x="941665" y="2524720"/>
            <a:ext cx="7260669" cy="332184"/>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Syne" pitchFamily="34" charset="0"/>
                <a:ea typeface="Syne" pitchFamily="34" charset="-122"/>
                <a:cs typeface="Syne" pitchFamily="34" charset="-120"/>
              </a:rPr>
              <a:t>The primary programming language for data analysis and model building.</a:t>
            </a:r>
            <a:endParaRPr lang="en-US" sz="1600" dirty="0"/>
          </a:p>
        </p:txBody>
      </p:sp>
      <p:sp>
        <p:nvSpPr>
          <p:cNvPr id="7" name="Shape 4"/>
          <p:cNvSpPr/>
          <p:nvPr/>
        </p:nvSpPr>
        <p:spPr>
          <a:xfrm>
            <a:off x="726519" y="3279577"/>
            <a:ext cx="7690961" cy="1211461"/>
          </a:xfrm>
          <a:prstGeom prst="roundRect">
            <a:avLst>
              <a:gd name="adj" fmla="val 7197"/>
            </a:avLst>
          </a:prstGeom>
          <a:solidFill>
            <a:srgbClr val="547808"/>
          </a:solidFill>
          <a:ln w="7620">
            <a:solidFill>
              <a:srgbClr val="6D9121"/>
            </a:solidFill>
            <a:prstDash val="solid"/>
          </a:ln>
        </p:spPr>
      </p:sp>
      <p:sp>
        <p:nvSpPr>
          <p:cNvPr id="8" name="Text 5"/>
          <p:cNvSpPr/>
          <p:nvPr/>
        </p:nvSpPr>
        <p:spPr>
          <a:xfrm>
            <a:off x="941665" y="3494723"/>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FFFFFF"/>
                </a:solidFill>
                <a:latin typeface="Syne Extra Bold" pitchFamily="34" charset="0"/>
                <a:ea typeface="Syne Extra Bold" pitchFamily="34" charset="-122"/>
                <a:cs typeface="Syne Extra Bold" pitchFamily="34" charset="-120"/>
              </a:rPr>
              <a:t>Pandas</a:t>
            </a:r>
            <a:endParaRPr lang="en-US" sz="2000" dirty="0"/>
          </a:p>
        </p:txBody>
      </p:sp>
      <p:sp>
        <p:nvSpPr>
          <p:cNvPr id="9" name="Text 6"/>
          <p:cNvSpPr/>
          <p:nvPr/>
        </p:nvSpPr>
        <p:spPr>
          <a:xfrm>
            <a:off x="941665" y="3943707"/>
            <a:ext cx="7260669" cy="332184"/>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Syne" pitchFamily="34" charset="0"/>
                <a:ea typeface="Syne" pitchFamily="34" charset="-122"/>
                <a:cs typeface="Syne" pitchFamily="34" charset="-120"/>
              </a:rPr>
              <a:t>A powerful library for data manipulation and analysis.</a:t>
            </a:r>
            <a:endParaRPr lang="en-US" sz="1600" dirty="0"/>
          </a:p>
        </p:txBody>
      </p:sp>
      <p:sp>
        <p:nvSpPr>
          <p:cNvPr id="10" name="Shape 7"/>
          <p:cNvSpPr/>
          <p:nvPr/>
        </p:nvSpPr>
        <p:spPr>
          <a:xfrm>
            <a:off x="726519" y="4698563"/>
            <a:ext cx="7690961" cy="1211461"/>
          </a:xfrm>
          <a:prstGeom prst="roundRect">
            <a:avLst>
              <a:gd name="adj" fmla="val 7197"/>
            </a:avLst>
          </a:prstGeom>
          <a:solidFill>
            <a:srgbClr val="547808"/>
          </a:solidFill>
          <a:ln w="7620">
            <a:solidFill>
              <a:srgbClr val="6D9121"/>
            </a:solidFill>
            <a:prstDash val="solid"/>
          </a:ln>
        </p:spPr>
      </p:sp>
      <p:sp>
        <p:nvSpPr>
          <p:cNvPr id="11" name="Text 8"/>
          <p:cNvSpPr/>
          <p:nvPr/>
        </p:nvSpPr>
        <p:spPr>
          <a:xfrm>
            <a:off x="941665" y="4913709"/>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FFFFFF"/>
                </a:solidFill>
                <a:latin typeface="Syne Extra Bold" pitchFamily="34" charset="0"/>
                <a:ea typeface="Syne Extra Bold" pitchFamily="34" charset="-122"/>
                <a:cs typeface="Syne Extra Bold" pitchFamily="34" charset="-120"/>
              </a:rPr>
              <a:t>Scikit-learn</a:t>
            </a:r>
            <a:endParaRPr lang="en-US" sz="2000" dirty="0"/>
          </a:p>
        </p:txBody>
      </p:sp>
      <p:sp>
        <p:nvSpPr>
          <p:cNvPr id="12" name="Text 9"/>
          <p:cNvSpPr/>
          <p:nvPr/>
        </p:nvSpPr>
        <p:spPr>
          <a:xfrm>
            <a:off x="941665" y="5362694"/>
            <a:ext cx="7260669" cy="332184"/>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Syne" pitchFamily="34" charset="0"/>
                <a:ea typeface="Syne" pitchFamily="34" charset="-122"/>
                <a:cs typeface="Syne" pitchFamily="34" charset="-120"/>
              </a:rPr>
              <a:t>A comprehensive machine learning library for model training and evaluation.</a:t>
            </a:r>
            <a:endParaRPr lang="en-US" sz="1600" dirty="0"/>
          </a:p>
        </p:txBody>
      </p:sp>
      <p:sp>
        <p:nvSpPr>
          <p:cNvPr id="13" name="Shape 10"/>
          <p:cNvSpPr/>
          <p:nvPr/>
        </p:nvSpPr>
        <p:spPr>
          <a:xfrm>
            <a:off x="726519" y="6117550"/>
            <a:ext cx="7690961" cy="1211461"/>
          </a:xfrm>
          <a:prstGeom prst="roundRect">
            <a:avLst>
              <a:gd name="adj" fmla="val 7197"/>
            </a:avLst>
          </a:prstGeom>
          <a:solidFill>
            <a:srgbClr val="547808"/>
          </a:solidFill>
          <a:ln w="7620">
            <a:solidFill>
              <a:srgbClr val="6D9121"/>
            </a:solidFill>
            <a:prstDash val="solid"/>
          </a:ln>
        </p:spPr>
      </p:sp>
      <p:sp>
        <p:nvSpPr>
          <p:cNvPr id="14" name="Text 11"/>
          <p:cNvSpPr/>
          <p:nvPr/>
        </p:nvSpPr>
        <p:spPr>
          <a:xfrm>
            <a:off x="941665" y="6332696"/>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FFFFFF"/>
                </a:solidFill>
                <a:latin typeface="Syne Extra Bold" pitchFamily="34" charset="0"/>
                <a:ea typeface="Syne Extra Bold" pitchFamily="34" charset="-122"/>
                <a:cs typeface="Syne Extra Bold" pitchFamily="34" charset="-120"/>
              </a:rPr>
              <a:t>Streamlit</a:t>
            </a:r>
            <a:endParaRPr lang="en-US" sz="2000" dirty="0"/>
          </a:p>
        </p:txBody>
      </p:sp>
      <p:sp>
        <p:nvSpPr>
          <p:cNvPr id="15" name="Text 12"/>
          <p:cNvSpPr/>
          <p:nvPr/>
        </p:nvSpPr>
        <p:spPr>
          <a:xfrm>
            <a:off x="941665" y="6781681"/>
            <a:ext cx="7260669" cy="332184"/>
          </a:xfrm>
          <a:prstGeom prst="rect">
            <a:avLst/>
          </a:prstGeom>
          <a:noFill/>
          <a:ln/>
        </p:spPr>
        <p:txBody>
          <a:bodyPr wrap="none" lIns="0" tIns="0" rIns="0" bIns="0" rtlCol="0" anchor="t"/>
          <a:lstStyle/>
          <a:p>
            <a:pPr indent="0" marL="0">
              <a:lnSpc>
                <a:spcPts val="2600"/>
              </a:lnSpc>
              <a:buNone/>
            </a:pPr>
            <a:r>
              <a:rPr lang="en-US" sz="1600" dirty="0">
                <a:solidFill>
                  <a:srgbClr val="FFFFFF"/>
                </a:solidFill>
                <a:latin typeface="Syne" pitchFamily="34" charset="0"/>
                <a:ea typeface="Syne" pitchFamily="34" charset="-122"/>
                <a:cs typeface="Syne" pitchFamily="34" charset="-120"/>
              </a:rPr>
              <a:t>A framework for building interactive web applications.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7665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 Overview</a:t>
            </a:r>
            <a:endParaRPr lang="en-US" sz="4450" dirty="0"/>
          </a:p>
        </p:txBody>
      </p:sp>
      <p:sp>
        <p:nvSpPr>
          <p:cNvPr id="4" name="Shape 1"/>
          <p:cNvSpPr/>
          <p:nvPr/>
        </p:nvSpPr>
        <p:spPr>
          <a:xfrm>
            <a:off x="793790" y="2634377"/>
            <a:ext cx="7556421" cy="4718447"/>
          </a:xfrm>
          <a:prstGeom prst="roundRect">
            <a:avLst>
              <a:gd name="adj" fmla="val 2019"/>
            </a:avLst>
          </a:prstGeom>
          <a:noFill/>
          <a:ln w="7620">
            <a:solidFill>
              <a:srgbClr val="FFFFFF">
                <a:alpha val="24000"/>
              </a:srgbClr>
            </a:solidFill>
            <a:prstDash val="solid"/>
          </a:ln>
        </p:spPr>
      </p:sp>
      <p:sp>
        <p:nvSpPr>
          <p:cNvPr id="5" name="Shape 2"/>
          <p:cNvSpPr/>
          <p:nvPr/>
        </p:nvSpPr>
        <p:spPr>
          <a:xfrm>
            <a:off x="801410" y="2641997"/>
            <a:ext cx="7541181" cy="650319"/>
          </a:xfrm>
          <a:prstGeom prst="rect">
            <a:avLst/>
          </a:prstGeom>
          <a:solidFill>
            <a:srgbClr val="FFFFFF">
              <a:alpha val="4000"/>
            </a:srgbClr>
          </a:solidFill>
          <a:ln/>
        </p:spPr>
      </p:sp>
      <p:sp>
        <p:nvSpPr>
          <p:cNvPr id="6" name="Text 3"/>
          <p:cNvSpPr/>
          <p:nvPr/>
        </p:nvSpPr>
        <p:spPr>
          <a:xfrm>
            <a:off x="1028224" y="278570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Feature</a:t>
            </a:r>
            <a:endParaRPr lang="en-US" sz="1750" dirty="0"/>
          </a:p>
        </p:txBody>
      </p:sp>
      <p:sp>
        <p:nvSpPr>
          <p:cNvPr id="7" name="Text 4"/>
          <p:cNvSpPr/>
          <p:nvPr/>
        </p:nvSpPr>
        <p:spPr>
          <a:xfrm>
            <a:off x="4802624" y="278570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Description</a:t>
            </a:r>
            <a:endParaRPr lang="en-US" sz="1750" dirty="0"/>
          </a:p>
        </p:txBody>
      </p:sp>
      <p:sp>
        <p:nvSpPr>
          <p:cNvPr id="8" name="Shape 5"/>
          <p:cNvSpPr/>
          <p:nvPr/>
        </p:nvSpPr>
        <p:spPr>
          <a:xfrm>
            <a:off x="801410" y="3292316"/>
            <a:ext cx="7541181" cy="1013222"/>
          </a:xfrm>
          <a:prstGeom prst="rect">
            <a:avLst/>
          </a:prstGeom>
          <a:solidFill>
            <a:srgbClr val="000000">
              <a:alpha val="4000"/>
            </a:srgbClr>
          </a:solidFill>
          <a:ln/>
        </p:spPr>
      </p:sp>
      <p:sp>
        <p:nvSpPr>
          <p:cNvPr id="9" name="Text 6"/>
          <p:cNvSpPr/>
          <p:nvPr/>
        </p:nvSpPr>
        <p:spPr>
          <a:xfrm>
            <a:off x="1028224" y="343602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education_level_encoder</a:t>
            </a:r>
            <a:endParaRPr lang="en-US" sz="1750" dirty="0"/>
          </a:p>
        </p:txBody>
      </p:sp>
      <p:sp>
        <p:nvSpPr>
          <p:cNvPr id="10" name="Text 7"/>
          <p:cNvSpPr/>
          <p:nvPr/>
        </p:nvSpPr>
        <p:spPr>
          <a:xfrm>
            <a:off x="4802624" y="3436025"/>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Encoded education level (e.g., Bachelor's, Master's)</a:t>
            </a:r>
            <a:endParaRPr lang="en-US" sz="1750" dirty="0"/>
          </a:p>
        </p:txBody>
      </p:sp>
      <p:sp>
        <p:nvSpPr>
          <p:cNvPr id="11" name="Shape 8"/>
          <p:cNvSpPr/>
          <p:nvPr/>
        </p:nvSpPr>
        <p:spPr>
          <a:xfrm>
            <a:off x="801410" y="4305538"/>
            <a:ext cx="7541181" cy="1013222"/>
          </a:xfrm>
          <a:prstGeom prst="rect">
            <a:avLst/>
          </a:prstGeom>
          <a:solidFill>
            <a:srgbClr val="FFFFFF">
              <a:alpha val="4000"/>
            </a:srgbClr>
          </a:solidFill>
          <a:ln/>
        </p:spPr>
      </p:sp>
      <p:sp>
        <p:nvSpPr>
          <p:cNvPr id="12" name="Text 9"/>
          <p:cNvSpPr/>
          <p:nvPr/>
        </p:nvSpPr>
        <p:spPr>
          <a:xfrm>
            <a:off x="1028224" y="444924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job_title_encoder</a:t>
            </a:r>
            <a:endParaRPr lang="en-US" sz="1750" dirty="0"/>
          </a:p>
        </p:txBody>
      </p:sp>
      <p:sp>
        <p:nvSpPr>
          <p:cNvPr id="13" name="Text 10"/>
          <p:cNvSpPr/>
          <p:nvPr/>
        </p:nvSpPr>
        <p:spPr>
          <a:xfrm>
            <a:off x="4802624" y="4449247"/>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Encoded job title (e.g., Software Engineer, Data Scientist)</a:t>
            </a:r>
            <a:endParaRPr lang="en-US" sz="1750" dirty="0"/>
          </a:p>
        </p:txBody>
      </p:sp>
      <p:sp>
        <p:nvSpPr>
          <p:cNvPr id="14" name="Shape 11"/>
          <p:cNvSpPr/>
          <p:nvPr/>
        </p:nvSpPr>
        <p:spPr>
          <a:xfrm>
            <a:off x="801410" y="5318760"/>
            <a:ext cx="7541181" cy="1013222"/>
          </a:xfrm>
          <a:prstGeom prst="rect">
            <a:avLst/>
          </a:prstGeom>
          <a:solidFill>
            <a:srgbClr val="000000">
              <a:alpha val="4000"/>
            </a:srgbClr>
          </a:solidFill>
          <a:ln/>
        </p:spPr>
      </p:sp>
      <p:sp>
        <p:nvSpPr>
          <p:cNvPr id="15" name="Text 12"/>
          <p:cNvSpPr/>
          <p:nvPr/>
        </p:nvSpPr>
        <p:spPr>
          <a:xfrm>
            <a:off x="1028224" y="546246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Years of Experience</a:t>
            </a:r>
            <a:endParaRPr lang="en-US" sz="1750" dirty="0"/>
          </a:p>
        </p:txBody>
      </p:sp>
      <p:sp>
        <p:nvSpPr>
          <p:cNvPr id="16" name="Text 13"/>
          <p:cNvSpPr/>
          <p:nvPr/>
        </p:nvSpPr>
        <p:spPr>
          <a:xfrm>
            <a:off x="4802624" y="5462468"/>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Total years of professional experience</a:t>
            </a:r>
            <a:endParaRPr lang="en-US" sz="1750" dirty="0"/>
          </a:p>
        </p:txBody>
      </p:sp>
      <p:sp>
        <p:nvSpPr>
          <p:cNvPr id="17" name="Shape 14"/>
          <p:cNvSpPr/>
          <p:nvPr/>
        </p:nvSpPr>
        <p:spPr>
          <a:xfrm>
            <a:off x="801410" y="6331982"/>
            <a:ext cx="7541181" cy="1013222"/>
          </a:xfrm>
          <a:prstGeom prst="rect">
            <a:avLst/>
          </a:prstGeom>
          <a:solidFill>
            <a:srgbClr val="FFFFFF">
              <a:alpha val="4000"/>
            </a:srgbClr>
          </a:solidFill>
          <a:ln/>
        </p:spPr>
      </p:sp>
      <p:sp>
        <p:nvSpPr>
          <p:cNvPr id="18" name="Text 15"/>
          <p:cNvSpPr/>
          <p:nvPr/>
        </p:nvSpPr>
        <p:spPr>
          <a:xfrm>
            <a:off x="1028224" y="647569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Salary</a:t>
            </a:r>
            <a:endParaRPr lang="en-US" sz="1750" dirty="0"/>
          </a:p>
        </p:txBody>
      </p:sp>
      <p:sp>
        <p:nvSpPr>
          <p:cNvPr id="19" name="Text 16"/>
          <p:cNvSpPr/>
          <p:nvPr/>
        </p:nvSpPr>
        <p:spPr>
          <a:xfrm>
            <a:off x="4802624" y="6475690"/>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Predicted salary based on the input features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Training and Evaluation</a:t>
            </a:r>
            <a:endParaRPr lang="en-US" sz="4450" dirty="0"/>
          </a:p>
        </p:txBody>
      </p:sp>
      <p:sp>
        <p:nvSpPr>
          <p:cNvPr id="3" name="Text 1"/>
          <p:cNvSpPr/>
          <p:nvPr/>
        </p:nvSpPr>
        <p:spPr>
          <a:xfrm>
            <a:off x="793790" y="3988594"/>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Data Preprocessing</a:t>
            </a:r>
            <a:endParaRPr lang="en-US" sz="2200" dirty="0"/>
          </a:p>
        </p:txBody>
      </p:sp>
      <p:sp>
        <p:nvSpPr>
          <p:cNvPr id="4" name="Text 2"/>
          <p:cNvSpPr/>
          <p:nvPr/>
        </p:nvSpPr>
        <p:spPr>
          <a:xfrm>
            <a:off x="793790" y="492406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Prepare the data for training by handling missing values and encoding categorical features.</a:t>
            </a:r>
            <a:endParaRPr lang="en-US" sz="1750" dirty="0"/>
          </a:p>
        </p:txBody>
      </p:sp>
      <p:sp>
        <p:nvSpPr>
          <p:cNvPr id="5" name="Text 3"/>
          <p:cNvSpPr/>
          <p:nvPr/>
        </p:nvSpPr>
        <p:spPr>
          <a:xfrm>
            <a:off x="5332928" y="3988594"/>
            <a:ext cx="3326011"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Model Training</a:t>
            </a:r>
            <a:endParaRPr lang="en-US" sz="2200" dirty="0"/>
          </a:p>
        </p:txBody>
      </p:sp>
      <p:sp>
        <p:nvSpPr>
          <p:cNvPr id="6" name="Text 4"/>
          <p:cNvSpPr/>
          <p:nvPr/>
        </p:nvSpPr>
        <p:spPr>
          <a:xfrm>
            <a:off x="5332928" y="456973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Train a linear regression model on the preprocessed data to learn relationships between features and salary.</a:t>
            </a:r>
            <a:endParaRPr lang="en-US" sz="1750" dirty="0"/>
          </a:p>
        </p:txBody>
      </p:sp>
      <p:sp>
        <p:nvSpPr>
          <p:cNvPr id="7" name="Text 5"/>
          <p:cNvSpPr/>
          <p:nvPr/>
        </p:nvSpPr>
        <p:spPr>
          <a:xfrm>
            <a:off x="9872067" y="3988594"/>
            <a:ext cx="3929301"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Model Evaluation</a:t>
            </a: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Evaluate the model's performance using metrics like mean squared error and R-squared.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13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Streamlit Deployment</a:t>
            </a:r>
            <a:endParaRPr lang="en-US" sz="4450" dirty="0"/>
          </a:p>
        </p:txBody>
      </p:sp>
      <p:sp>
        <p:nvSpPr>
          <p:cNvPr id="4" name="Shape 1"/>
          <p:cNvSpPr/>
          <p:nvPr/>
        </p:nvSpPr>
        <p:spPr>
          <a:xfrm>
            <a:off x="6280190" y="2829044"/>
            <a:ext cx="170021" cy="1216223"/>
          </a:xfrm>
          <a:prstGeom prst="roundRect">
            <a:avLst>
              <a:gd name="adj" fmla="val 56033"/>
            </a:avLst>
          </a:prstGeom>
          <a:solidFill>
            <a:srgbClr val="547808"/>
          </a:solidFill>
          <a:ln w="7620">
            <a:solidFill>
              <a:srgbClr val="6D9121"/>
            </a:solidFill>
            <a:prstDash val="solid"/>
          </a:ln>
        </p:spPr>
      </p:sp>
      <p:sp>
        <p:nvSpPr>
          <p:cNvPr id="5" name="Text 2"/>
          <p:cNvSpPr/>
          <p:nvPr/>
        </p:nvSpPr>
        <p:spPr>
          <a:xfrm>
            <a:off x="6790373" y="2829044"/>
            <a:ext cx="3212306"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User Interface</a:t>
            </a:r>
            <a:endParaRPr lang="en-US" sz="2200" dirty="0"/>
          </a:p>
        </p:txBody>
      </p:sp>
      <p:sp>
        <p:nvSpPr>
          <p:cNvPr id="6" name="Text 3"/>
          <p:cNvSpPr/>
          <p:nvPr/>
        </p:nvSpPr>
        <p:spPr>
          <a:xfrm>
            <a:off x="6790373" y="3319463"/>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Create an interactive web interface using Streamlit to allow users to input their information.</a:t>
            </a:r>
            <a:endParaRPr lang="en-US" sz="1750" dirty="0"/>
          </a:p>
        </p:txBody>
      </p:sp>
      <p:sp>
        <p:nvSpPr>
          <p:cNvPr id="7" name="Shape 4"/>
          <p:cNvSpPr/>
          <p:nvPr/>
        </p:nvSpPr>
        <p:spPr>
          <a:xfrm>
            <a:off x="6620351" y="4272082"/>
            <a:ext cx="170021" cy="1216223"/>
          </a:xfrm>
          <a:prstGeom prst="roundRect">
            <a:avLst>
              <a:gd name="adj" fmla="val 56033"/>
            </a:avLst>
          </a:prstGeom>
          <a:solidFill>
            <a:srgbClr val="547808"/>
          </a:solidFill>
          <a:ln w="7620">
            <a:solidFill>
              <a:srgbClr val="6D9121"/>
            </a:solidFill>
            <a:prstDash val="solid"/>
          </a:ln>
        </p:spPr>
      </p:sp>
      <p:sp>
        <p:nvSpPr>
          <p:cNvPr id="8" name="Text 5"/>
          <p:cNvSpPr/>
          <p:nvPr/>
        </p:nvSpPr>
        <p:spPr>
          <a:xfrm>
            <a:off x="7130534" y="4272082"/>
            <a:ext cx="3619262"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Prediction Logic</a:t>
            </a:r>
            <a:endParaRPr lang="en-US" sz="2200" dirty="0"/>
          </a:p>
        </p:txBody>
      </p:sp>
      <p:sp>
        <p:nvSpPr>
          <p:cNvPr id="9" name="Text 6"/>
          <p:cNvSpPr/>
          <p:nvPr/>
        </p:nvSpPr>
        <p:spPr>
          <a:xfrm>
            <a:off x="71305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Implement the prediction logic within the Streamlit app to process user inputs and generate salary estimates.</a:t>
            </a:r>
            <a:endParaRPr lang="en-US" sz="1750" dirty="0"/>
          </a:p>
        </p:txBody>
      </p:sp>
      <p:sp>
        <p:nvSpPr>
          <p:cNvPr id="10" name="Shape 7"/>
          <p:cNvSpPr/>
          <p:nvPr/>
        </p:nvSpPr>
        <p:spPr>
          <a:xfrm>
            <a:off x="6960632" y="5715119"/>
            <a:ext cx="170021" cy="1216223"/>
          </a:xfrm>
          <a:prstGeom prst="roundRect">
            <a:avLst>
              <a:gd name="adj" fmla="val 56033"/>
            </a:avLst>
          </a:prstGeom>
          <a:solidFill>
            <a:srgbClr val="547808"/>
          </a:solidFill>
          <a:ln w="7620">
            <a:solidFill>
              <a:srgbClr val="6D9121"/>
            </a:solidFill>
            <a:prstDash val="solid"/>
          </a:ln>
        </p:spPr>
      </p:sp>
      <p:sp>
        <p:nvSpPr>
          <p:cNvPr id="11" name="Text 8"/>
          <p:cNvSpPr/>
          <p:nvPr/>
        </p:nvSpPr>
        <p:spPr>
          <a:xfrm>
            <a:off x="7470815" y="5715119"/>
            <a:ext cx="3190280"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Result Display</a:t>
            </a:r>
            <a:endParaRPr lang="en-US" sz="2200" dirty="0"/>
          </a:p>
        </p:txBody>
      </p:sp>
      <p:sp>
        <p:nvSpPr>
          <p:cNvPr id="12" name="Text 9"/>
          <p:cNvSpPr/>
          <p:nvPr/>
        </p:nvSpPr>
        <p:spPr>
          <a:xfrm>
            <a:off x="7470815" y="6205538"/>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Display the predicted salary to the user in a clear and concise manner.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21643"/>
            <a:ext cx="10004941" cy="708779"/>
          </a:xfrm>
          <a:prstGeom prst="rect">
            <a:avLst/>
          </a:prstGeom>
          <a:noFill/>
          <a:ln/>
        </p:spPr>
        <p:txBody>
          <a:bodyPr wrap="non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Installation and Usage</a:t>
            </a:r>
            <a:endParaRPr lang="en-US" sz="4450" dirty="0"/>
          </a:p>
        </p:txBody>
      </p:sp>
      <p:sp>
        <p:nvSpPr>
          <p:cNvPr id="4" name="Shape 1"/>
          <p:cNvSpPr/>
          <p:nvPr/>
        </p:nvSpPr>
        <p:spPr>
          <a:xfrm>
            <a:off x="793790" y="4670584"/>
            <a:ext cx="13042821" cy="1791652"/>
          </a:xfrm>
          <a:prstGeom prst="roundRect">
            <a:avLst>
              <a:gd name="adj" fmla="val 5317"/>
            </a:avLst>
          </a:prstGeom>
          <a:solidFill>
            <a:srgbClr val="334805"/>
          </a:solidFill>
          <a:ln/>
        </p:spPr>
      </p:sp>
      <p:sp>
        <p:nvSpPr>
          <p:cNvPr id="5" name="Shape 2"/>
          <p:cNvSpPr/>
          <p:nvPr/>
        </p:nvSpPr>
        <p:spPr>
          <a:xfrm>
            <a:off x="782479" y="4670584"/>
            <a:ext cx="13065443" cy="1791652"/>
          </a:xfrm>
          <a:prstGeom prst="roundRect">
            <a:avLst>
              <a:gd name="adj" fmla="val 1899"/>
            </a:avLst>
          </a:prstGeom>
          <a:solidFill>
            <a:srgbClr val="334805"/>
          </a:solidFill>
          <a:ln/>
        </p:spPr>
      </p:sp>
      <p:sp>
        <p:nvSpPr>
          <p:cNvPr id="6" name="Text 3"/>
          <p:cNvSpPr/>
          <p:nvPr/>
        </p:nvSpPr>
        <p:spPr>
          <a:xfrm>
            <a:off x="1009293" y="4840605"/>
            <a:ext cx="12611814" cy="1451610"/>
          </a:xfrm>
          <a:prstGeom prst="rect">
            <a:avLst/>
          </a:prstGeom>
          <a:noFill/>
          <a:ln/>
        </p:spPr>
        <p:txBody>
          <a:bodyPr wrap="square" lIns="0" tIns="0" rIns="0" bIns="0" rtlCol="0" anchor="t"/>
          <a:lstStyle/>
          <a:p>
            <a:pPr indent="0" marL="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git clone https://github.com/yourusername/salary-prediction.git
cd salary-prediction
</a:t>
            </a:r>
            <a:endParaRPr lang="en-US" sz="1750" dirty="0"/>
          </a:p>
        </p:txBody>
      </p:sp>
      <p:sp>
        <p:nvSpPr>
          <p:cNvPr id="7" name="Text 4"/>
          <p:cNvSpPr/>
          <p:nvPr/>
        </p:nvSpPr>
        <p:spPr>
          <a:xfrm>
            <a:off x="793790" y="671738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Follow these instructions to set up and run the salary prediction application. The repository contains code for the model training, evaluation, and deployment, enabling you to explore the project and experiment with the model.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Conclusion and Next Steps</a:t>
            </a:r>
            <a:endParaRPr lang="en-US" sz="4450" dirty="0"/>
          </a:p>
        </p:txBody>
      </p:sp>
      <p:sp>
        <p:nvSpPr>
          <p:cNvPr id="4" name="Shape 1"/>
          <p:cNvSpPr/>
          <p:nvPr/>
        </p:nvSpPr>
        <p:spPr>
          <a:xfrm>
            <a:off x="793790" y="3664029"/>
            <a:ext cx="510302" cy="510302"/>
          </a:xfrm>
          <a:prstGeom prst="roundRect">
            <a:avLst>
              <a:gd name="adj" fmla="val 18669"/>
            </a:avLst>
          </a:prstGeom>
          <a:solidFill>
            <a:srgbClr val="547808"/>
          </a:solidFill>
          <a:ln w="7620">
            <a:solidFill>
              <a:srgbClr val="6D9121"/>
            </a:solidFill>
            <a:prstDash val="solid"/>
          </a:ln>
        </p:spPr>
      </p:sp>
      <p:sp>
        <p:nvSpPr>
          <p:cNvPr id="5" name="Text 2"/>
          <p:cNvSpPr/>
          <p:nvPr/>
        </p:nvSpPr>
        <p:spPr>
          <a:xfrm>
            <a:off x="958929" y="3749040"/>
            <a:ext cx="180023" cy="340281"/>
          </a:xfrm>
          <a:prstGeom prst="rect">
            <a:avLst/>
          </a:prstGeom>
          <a:noFill/>
          <a:ln/>
        </p:spPr>
        <p:txBody>
          <a:bodyPr wrap="none" lIns="0" tIns="0" rIns="0" bIns="0" rtlCol="0" anchor="t"/>
          <a:lstStyle/>
          <a:p>
            <a:pPr algn="ctr" indent="0" marL="0">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6" name="Text 3"/>
          <p:cNvSpPr/>
          <p:nvPr/>
        </p:nvSpPr>
        <p:spPr>
          <a:xfrm>
            <a:off x="1530906" y="3664029"/>
            <a:ext cx="4547592" cy="354330"/>
          </a:xfrm>
          <a:prstGeom prst="rect">
            <a:avLst/>
          </a:prstGeom>
          <a:noFill/>
          <a:ln/>
        </p:spPr>
        <p:txBody>
          <a:bodyPr wrap="none" lIns="0" tIns="0" rIns="0" bIns="0" rtlCol="0" anchor="t"/>
          <a:lstStyle/>
          <a:p>
            <a:pPr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Model Performance</a:t>
            </a:r>
            <a:endParaRPr lang="en-US" sz="2200" dirty="0"/>
          </a:p>
        </p:txBody>
      </p:sp>
      <p:sp>
        <p:nvSpPr>
          <p:cNvPr id="7" name="Text 4"/>
          <p:cNvSpPr/>
          <p:nvPr/>
        </p:nvSpPr>
        <p:spPr>
          <a:xfrm>
            <a:off x="1530906" y="415444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The linear regression model achieved satisfactory performance on the salary prediction task.</a:t>
            </a:r>
            <a:endParaRPr lang="en-US" sz="1750" dirty="0"/>
          </a:p>
        </p:txBody>
      </p:sp>
      <p:sp>
        <p:nvSpPr>
          <p:cNvPr id="8" name="Shape 5"/>
          <p:cNvSpPr/>
          <p:nvPr/>
        </p:nvSpPr>
        <p:spPr>
          <a:xfrm>
            <a:off x="793790" y="5362218"/>
            <a:ext cx="510302" cy="510302"/>
          </a:xfrm>
          <a:prstGeom prst="roundRect">
            <a:avLst>
              <a:gd name="adj" fmla="val 18669"/>
            </a:avLst>
          </a:prstGeom>
          <a:solidFill>
            <a:srgbClr val="547808"/>
          </a:solidFill>
          <a:ln w="7620">
            <a:solidFill>
              <a:srgbClr val="6D9121"/>
            </a:solidFill>
            <a:prstDash val="solid"/>
          </a:ln>
        </p:spPr>
      </p:sp>
      <p:sp>
        <p:nvSpPr>
          <p:cNvPr id="9" name="Text 6"/>
          <p:cNvSpPr/>
          <p:nvPr/>
        </p:nvSpPr>
        <p:spPr>
          <a:xfrm>
            <a:off x="878324" y="5447228"/>
            <a:ext cx="341233" cy="340281"/>
          </a:xfrm>
          <a:prstGeom prst="rect">
            <a:avLst/>
          </a:prstGeom>
          <a:noFill/>
          <a:ln/>
        </p:spPr>
        <p:txBody>
          <a:bodyPr wrap="none" lIns="0" tIns="0" rIns="0" bIns="0" rtlCol="0" anchor="t"/>
          <a:lstStyle/>
          <a:p>
            <a:pPr algn="ctr" indent="0" marL="0">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0" name="Text 7"/>
          <p:cNvSpPr/>
          <p:nvPr/>
        </p:nvSpPr>
        <p:spPr>
          <a:xfrm>
            <a:off x="1530906" y="5362218"/>
            <a:ext cx="5069562" cy="354330"/>
          </a:xfrm>
          <a:prstGeom prst="rect">
            <a:avLst/>
          </a:prstGeom>
          <a:noFill/>
          <a:ln/>
        </p:spPr>
        <p:txBody>
          <a:bodyPr wrap="none" lIns="0" tIns="0" rIns="0" bIns="0" rtlCol="0" anchor="t"/>
          <a:lstStyle/>
          <a:p>
            <a:pPr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Future Enhancements</a:t>
            </a:r>
            <a:endParaRPr lang="en-US" sz="2200" dirty="0"/>
          </a:p>
        </p:txBody>
      </p:sp>
      <p:sp>
        <p:nvSpPr>
          <p:cNvPr id="11" name="Text 8"/>
          <p:cNvSpPr/>
          <p:nvPr/>
        </p:nvSpPr>
        <p:spPr>
          <a:xfrm>
            <a:off x="1530906" y="5852636"/>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Consider exploring more advanced regression techniques or incorporating additional features for improved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2025-02-20T20:47:38Z</dcterms:created>
  <dcterms:modified xsi:type="dcterms:W3CDTF">2025-02-20T20:47:38Z</dcterms:modified>
</cp:coreProperties>
</file>